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01" r:id="rId6"/>
    <p:sldId id="303" r:id="rId7"/>
    <p:sldId id="313" r:id="rId8"/>
    <p:sldId id="307" r:id="rId9"/>
    <p:sldId id="308" r:id="rId10"/>
    <p:sldId id="309" r:id="rId11"/>
    <p:sldId id="310" r:id="rId12"/>
    <p:sldId id="311" r:id="rId13"/>
    <p:sldId id="31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0" d="100"/>
          <a:sy n="80" d="100"/>
        </p:scale>
        <p:origin x="58"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6/29/2021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6/29/2021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6/29/2021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6/29/2021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6/29/2021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6/29/2021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6/29/2021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6/29/2021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6/29/2021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6/29/2021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logs.lse.ac.uk/usappblog/2015/12/03/campaign-finance-laws-may-be-making-political-polarization-worse-by-encouraging-purist-donors/" TargetMode="External"/><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flag-of-united-states-of-america-362564/"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exfanding.com/2009/03/friday-with-ferrell.html" TargetMode="Externa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hyperlink" Target="https://jagorman.github.io/Follow-the-Money-2.0/index.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52913D0-BC3B-4450-84E6-44493648F4BE}"/>
              </a:ext>
            </a:extLst>
          </p:cNvPr>
          <p:cNvSpPr>
            <a:spLocks noGrp="1"/>
          </p:cNvSpPr>
          <p:nvPr>
            <p:ph type="pic" idx="1"/>
          </p:nvPr>
        </p:nvSpPr>
        <p:spPr>
          <a:xfrm>
            <a:off x="-66675" y="-23812"/>
            <a:ext cx="12544425" cy="4976812"/>
          </a:xfrm>
          <a:blipFill>
            <a:blip r:embed="rId4">
              <a:extLst>
                <a:ext uri="{837473B0-CC2E-450A-ABE3-18F120FF3D39}">
                  <a1611:picAttrSrcUrl xmlns:a1611="http://schemas.microsoft.com/office/drawing/2016/11/main" r:id="rId3"/>
                </a:ext>
              </a:extLst>
            </a:blip>
            <a:stretch>
              <a:fillRect/>
            </a:stretch>
          </a:blipFill>
        </p:spPr>
      </p:sp>
      <p:sp>
        <p:nvSpPr>
          <p:cNvPr id="4" name="Title 3">
            <a:extLst>
              <a:ext uri="{FF2B5EF4-FFF2-40B4-BE49-F238E27FC236}">
                <a16:creationId xmlns:a16="http://schemas.microsoft.com/office/drawing/2014/main" id="{E0BCB170-D3E3-4A15-B2B3-95ACC6D7E0AB}"/>
              </a:ext>
            </a:extLst>
          </p:cNvPr>
          <p:cNvSpPr>
            <a:spLocks noGrp="1"/>
          </p:cNvSpPr>
          <p:nvPr>
            <p:ph type="title"/>
          </p:nvPr>
        </p:nvSpPr>
        <p:spPr>
          <a:xfrm>
            <a:off x="1097279" y="4799362"/>
            <a:ext cx="10113645" cy="743682"/>
          </a:xfrm>
        </p:spPr>
        <p:txBody>
          <a:bodyPr/>
          <a:lstStyle/>
          <a:p>
            <a:r>
              <a:rPr lang="en-US" dirty="0"/>
              <a:t>Follow the Money</a:t>
            </a:r>
          </a:p>
        </p:txBody>
      </p:sp>
      <p:sp>
        <p:nvSpPr>
          <p:cNvPr id="6" name="Text Placeholder 5">
            <a:extLst>
              <a:ext uri="{FF2B5EF4-FFF2-40B4-BE49-F238E27FC236}">
                <a16:creationId xmlns:a16="http://schemas.microsoft.com/office/drawing/2014/main" id="{F2DF12A1-BC47-4F17-B97F-94C636483015}"/>
              </a:ext>
            </a:extLst>
          </p:cNvPr>
          <p:cNvSpPr>
            <a:spLocks noGrp="1"/>
          </p:cNvSpPr>
          <p:nvPr>
            <p:ph type="body" sz="half" idx="2"/>
          </p:nvPr>
        </p:nvSpPr>
        <p:spPr>
          <a:xfrm>
            <a:off x="1097279" y="5715000"/>
            <a:ext cx="10113264" cy="609600"/>
          </a:xfrm>
        </p:spPr>
        <p:txBody>
          <a:bodyPr/>
          <a:lstStyle/>
          <a:p>
            <a:r>
              <a:rPr lang="en-US" dirty="0"/>
              <a:t>Kate Field, J.A. Gorman, Richard Moseley, Angelique Tucker and Lauren Van Wagoner</a:t>
            </a:r>
          </a:p>
        </p:txBody>
      </p:sp>
    </p:spTree>
    <p:extLst>
      <p:ext uri="{BB962C8B-B14F-4D97-AF65-F5344CB8AC3E}">
        <p14:creationId xmlns:p14="http://schemas.microsoft.com/office/powerpoint/2010/main" val="57095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D747-6E05-493D-BE0E-6FE074514A32}"/>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05CA5905-FB8C-49B8-9743-A4B3B66D301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3355018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0A80-3134-4ACD-B61E-DB13813D0697}"/>
              </a:ext>
            </a:extLst>
          </p:cNvPr>
          <p:cNvSpPr>
            <a:spLocks noGrp="1"/>
          </p:cNvSpPr>
          <p:nvPr>
            <p:ph type="title"/>
          </p:nvPr>
        </p:nvSpPr>
        <p:spPr>
          <a:xfrm>
            <a:off x="592455" y="712806"/>
            <a:ext cx="2836545" cy="713912"/>
          </a:xfrm>
          <a:noFill/>
        </p:spPr>
        <p:txBody>
          <a:bodyPr>
            <a:normAutofit fontScale="90000"/>
          </a:bodyPr>
          <a:lstStyle/>
          <a:p>
            <a:r>
              <a:rPr lang="en-US" dirty="0">
                <a:solidFill>
                  <a:schemeClr val="tx1"/>
                </a:solidFill>
              </a:rPr>
              <a:t>Overview</a:t>
            </a:r>
          </a:p>
        </p:txBody>
      </p:sp>
      <p:sp>
        <p:nvSpPr>
          <p:cNvPr id="3" name="Content Placeholder 2">
            <a:extLst>
              <a:ext uri="{FF2B5EF4-FFF2-40B4-BE49-F238E27FC236}">
                <a16:creationId xmlns:a16="http://schemas.microsoft.com/office/drawing/2014/main" id="{848DE0C8-CC15-42A7-948A-529BA0F601C3}"/>
              </a:ext>
            </a:extLst>
          </p:cNvPr>
          <p:cNvSpPr>
            <a:spLocks noGrp="1"/>
          </p:cNvSpPr>
          <p:nvPr>
            <p:ph idx="1"/>
          </p:nvPr>
        </p:nvSpPr>
        <p:spPr>
          <a:xfrm>
            <a:off x="152400" y="1548689"/>
            <a:ext cx="3600450" cy="4747335"/>
          </a:xfrm>
        </p:spPr>
        <p:txBody>
          <a:bodyPr>
            <a:normAutofit/>
          </a:bodyPr>
          <a:lstStyle/>
          <a:p>
            <a:r>
              <a:rPr lang="en-US" sz="1800" b="0" i="0" u="none" strike="noStrike" dirty="0">
                <a:solidFill>
                  <a:srgbClr val="000000"/>
                </a:solidFill>
                <a:effectLst/>
                <a:latin typeface="Open Sans" panose="020B0606030504020204" pitchFamily="34" charset="0"/>
              </a:rPr>
              <a:t>We will be breaking down congressional districts in Kansas and Missouri and whether or not the top donors correlate with the candidate platform  for Senate and House Representatives for the states of Missouri - Senate: 2 House: 8 and Kansas- Senate: 2 House: 4.  Our machine learning will predict the donors who they give their money to by party.</a:t>
            </a:r>
            <a:endParaRPr lang="en-US" dirty="0"/>
          </a:p>
        </p:txBody>
      </p:sp>
      <p:sp>
        <p:nvSpPr>
          <p:cNvPr id="5" name="TextBox 4">
            <a:extLst>
              <a:ext uri="{FF2B5EF4-FFF2-40B4-BE49-F238E27FC236}">
                <a16:creationId xmlns:a16="http://schemas.microsoft.com/office/drawing/2014/main" id="{4854287E-4D79-40FC-85B5-2F71A43056F9}"/>
              </a:ext>
            </a:extLst>
          </p:cNvPr>
          <p:cNvSpPr txBox="1"/>
          <p:nvPr/>
        </p:nvSpPr>
        <p:spPr>
          <a:xfrm>
            <a:off x="8903248" y="3152287"/>
            <a:ext cx="3311371" cy="3016210"/>
          </a:xfrm>
          <a:prstGeom prst="rect">
            <a:avLst/>
          </a:prstGeom>
          <a:noFill/>
        </p:spPr>
        <p:txBody>
          <a:bodyPr wrap="square" rtlCol="0">
            <a:spAutoFit/>
          </a:bodyPr>
          <a:lstStyle/>
          <a:p>
            <a:pPr algn="ctr"/>
            <a:r>
              <a:rPr lang="en-US" b="1" dirty="0"/>
              <a:t>Missouri</a:t>
            </a:r>
          </a:p>
          <a:p>
            <a:pPr algn="ctr"/>
            <a:r>
              <a:rPr lang="en-US" sz="1600" u="sng" dirty="0"/>
              <a:t>Senate:</a:t>
            </a:r>
            <a:endParaRPr lang="en-US" sz="1600" i="1" u="sng" dirty="0"/>
          </a:p>
          <a:p>
            <a:r>
              <a:rPr lang="en-US" sz="1400" i="1" dirty="0"/>
              <a:t>Josh Hawley</a:t>
            </a:r>
          </a:p>
          <a:p>
            <a:r>
              <a:rPr lang="en-US" sz="1400" dirty="0"/>
              <a:t>Roy Blunt</a:t>
            </a:r>
          </a:p>
          <a:p>
            <a:pPr algn="ctr"/>
            <a:r>
              <a:rPr lang="en-US" sz="1600" u="sng" dirty="0"/>
              <a:t>House Representatives:</a:t>
            </a:r>
          </a:p>
          <a:p>
            <a:r>
              <a:rPr lang="en-US" sz="1400" dirty="0"/>
              <a:t>Cori Bush</a:t>
            </a:r>
          </a:p>
          <a:p>
            <a:r>
              <a:rPr lang="en-US" sz="1400" dirty="0"/>
              <a:t>Ann Wagner</a:t>
            </a:r>
          </a:p>
          <a:p>
            <a:r>
              <a:rPr lang="en-US" sz="1400" dirty="0"/>
              <a:t>Blaine Luetkemeyer</a:t>
            </a:r>
          </a:p>
          <a:p>
            <a:r>
              <a:rPr lang="en-US" sz="1400" dirty="0"/>
              <a:t>Vicky Hartzler</a:t>
            </a:r>
          </a:p>
          <a:p>
            <a:r>
              <a:rPr lang="en-US" sz="1400" dirty="0"/>
              <a:t>Emmanuel Cleaver</a:t>
            </a:r>
          </a:p>
          <a:p>
            <a:r>
              <a:rPr lang="en-US" sz="1400" dirty="0"/>
              <a:t>Samuel Graves</a:t>
            </a:r>
          </a:p>
          <a:p>
            <a:r>
              <a:rPr lang="en-US" sz="1400" dirty="0"/>
              <a:t>William(Billy) Long</a:t>
            </a:r>
          </a:p>
          <a:p>
            <a:r>
              <a:rPr lang="en-US" sz="1400" dirty="0"/>
              <a:t>Jason Smith</a:t>
            </a:r>
          </a:p>
        </p:txBody>
      </p:sp>
      <p:sp>
        <p:nvSpPr>
          <p:cNvPr id="6" name="TextBox 5">
            <a:extLst>
              <a:ext uri="{FF2B5EF4-FFF2-40B4-BE49-F238E27FC236}">
                <a16:creationId xmlns:a16="http://schemas.microsoft.com/office/drawing/2014/main" id="{B774E555-DB30-4917-A778-57A72F7411A2}"/>
              </a:ext>
            </a:extLst>
          </p:cNvPr>
          <p:cNvSpPr txBox="1"/>
          <p:nvPr/>
        </p:nvSpPr>
        <p:spPr>
          <a:xfrm>
            <a:off x="9349666" y="689503"/>
            <a:ext cx="2689934" cy="2154436"/>
          </a:xfrm>
          <a:prstGeom prst="rect">
            <a:avLst/>
          </a:prstGeom>
          <a:noFill/>
        </p:spPr>
        <p:txBody>
          <a:bodyPr wrap="square" rtlCol="0">
            <a:spAutoFit/>
          </a:bodyPr>
          <a:lstStyle/>
          <a:p>
            <a:pPr algn="ctr"/>
            <a:r>
              <a:rPr lang="en-US" b="1" dirty="0"/>
              <a:t>Kansas</a:t>
            </a:r>
          </a:p>
          <a:p>
            <a:pPr algn="ctr"/>
            <a:r>
              <a:rPr lang="en-US" sz="1600" u="sng" dirty="0"/>
              <a:t>Senate:</a:t>
            </a:r>
          </a:p>
          <a:p>
            <a:r>
              <a:rPr lang="en-US" sz="1400" dirty="0"/>
              <a:t>Jerry Moran</a:t>
            </a:r>
          </a:p>
          <a:p>
            <a:r>
              <a:rPr lang="en-US" sz="1400" dirty="0"/>
              <a:t>Roger Marshall</a:t>
            </a:r>
          </a:p>
          <a:p>
            <a:pPr algn="ctr"/>
            <a:r>
              <a:rPr lang="en-US" sz="1600" u="sng" dirty="0"/>
              <a:t>House Representatives:</a:t>
            </a:r>
          </a:p>
          <a:p>
            <a:r>
              <a:rPr lang="en-US" sz="1400" dirty="0"/>
              <a:t>Tracey Mann</a:t>
            </a:r>
          </a:p>
          <a:p>
            <a:r>
              <a:rPr lang="en-US" sz="1400" dirty="0"/>
              <a:t>Jake </a:t>
            </a:r>
            <a:r>
              <a:rPr lang="en-US" sz="1400" dirty="0" err="1"/>
              <a:t>LaTurner</a:t>
            </a:r>
            <a:endParaRPr lang="en-US" sz="1400" dirty="0"/>
          </a:p>
          <a:p>
            <a:r>
              <a:rPr lang="en-US" sz="1400" dirty="0"/>
              <a:t>Sharice </a:t>
            </a:r>
            <a:r>
              <a:rPr lang="en-US" sz="1400" dirty="0" err="1"/>
              <a:t>Davids</a:t>
            </a:r>
            <a:endParaRPr lang="en-US" sz="1400" dirty="0"/>
          </a:p>
          <a:p>
            <a:r>
              <a:rPr lang="en-US" sz="1400" dirty="0"/>
              <a:t>Ron Estes</a:t>
            </a:r>
          </a:p>
        </p:txBody>
      </p:sp>
      <p:sp>
        <p:nvSpPr>
          <p:cNvPr id="4" name="TextBox 3">
            <a:extLst>
              <a:ext uri="{FF2B5EF4-FFF2-40B4-BE49-F238E27FC236}">
                <a16:creationId xmlns:a16="http://schemas.microsoft.com/office/drawing/2014/main" id="{1E3F6398-2E14-4394-9FEE-58B2716432EE}"/>
              </a:ext>
            </a:extLst>
          </p:cNvPr>
          <p:cNvSpPr txBox="1"/>
          <p:nvPr/>
        </p:nvSpPr>
        <p:spPr>
          <a:xfrm>
            <a:off x="8880629" y="6168497"/>
            <a:ext cx="3311371" cy="261610"/>
          </a:xfrm>
          <a:prstGeom prst="rect">
            <a:avLst/>
          </a:prstGeom>
          <a:noFill/>
        </p:spPr>
        <p:txBody>
          <a:bodyPr wrap="square" rtlCol="0">
            <a:spAutoFit/>
          </a:bodyPr>
          <a:lstStyle/>
          <a:p>
            <a:r>
              <a:rPr lang="en-US" sz="1100" dirty="0"/>
              <a:t>Italics: not a resident</a:t>
            </a:r>
          </a:p>
        </p:txBody>
      </p:sp>
    </p:spTree>
    <p:extLst>
      <p:ext uri="{BB962C8B-B14F-4D97-AF65-F5344CB8AC3E}">
        <p14:creationId xmlns:p14="http://schemas.microsoft.com/office/powerpoint/2010/main" val="36910105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7C952-71F7-49EA-8FAE-BD45EEA0D64F}"/>
              </a:ext>
            </a:extLst>
          </p:cNvPr>
          <p:cNvSpPr>
            <a:spLocks noGrp="1"/>
          </p:cNvSpPr>
          <p:nvPr>
            <p:ph type="title"/>
          </p:nvPr>
        </p:nvSpPr>
        <p:spPr/>
        <p:txBody>
          <a:bodyPr/>
          <a:lstStyle/>
          <a:p>
            <a:pPr algn="ctr"/>
            <a:r>
              <a:rPr lang="en-US" dirty="0"/>
              <a:t>Design Ideas for Kansas and Missouri</a:t>
            </a:r>
          </a:p>
        </p:txBody>
      </p:sp>
      <p:pic>
        <p:nvPicPr>
          <p:cNvPr id="1026" name="Picture 2">
            <a:extLst>
              <a:ext uri="{FF2B5EF4-FFF2-40B4-BE49-F238E27FC236}">
                <a16:creationId xmlns:a16="http://schemas.microsoft.com/office/drawing/2014/main" id="{D540F7C2-A818-43F4-92B5-DC83A70D0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 y="1737359"/>
            <a:ext cx="5701085" cy="44447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CECDD13-39B2-4FF4-83A8-85EF482CE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480" y="1737360"/>
            <a:ext cx="5943600" cy="4444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5471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pattFill prst="weave">
          <a:fgClr>
            <a:srgbClr val="0070C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83AF4-39AA-4EA0-9180-A9DCA21C75EF}"/>
              </a:ext>
            </a:extLst>
          </p:cNvPr>
          <p:cNvSpPr>
            <a:spLocks noGrp="1"/>
          </p:cNvSpPr>
          <p:nvPr>
            <p:ph type="title"/>
          </p:nvPr>
        </p:nvSpPr>
        <p:spPr/>
        <p:txBody>
          <a:bodyPr/>
          <a:lstStyle/>
          <a:p>
            <a:r>
              <a:rPr lang="en-US" dirty="0"/>
              <a:t>Progress for HTML Kansas and Missouri</a:t>
            </a:r>
          </a:p>
        </p:txBody>
      </p:sp>
      <p:pic>
        <p:nvPicPr>
          <p:cNvPr id="4" name="Content Placeholder 3">
            <a:extLst>
              <a:ext uri="{FF2B5EF4-FFF2-40B4-BE49-F238E27FC236}">
                <a16:creationId xmlns:a16="http://schemas.microsoft.com/office/drawing/2014/main" id="{C399D5E8-68AE-41C3-80AA-3AB8C27BB462}"/>
              </a:ext>
            </a:extLst>
          </p:cNvPr>
          <p:cNvPicPr>
            <a:picLocks noGrp="1" noChangeAspect="1"/>
          </p:cNvPicPr>
          <p:nvPr>
            <p:ph idx="1"/>
          </p:nvPr>
        </p:nvPicPr>
        <p:blipFill>
          <a:blip r:embed="rId2"/>
          <a:stretch>
            <a:fillRect/>
          </a:stretch>
        </p:blipFill>
        <p:spPr>
          <a:xfrm>
            <a:off x="255418" y="1960976"/>
            <a:ext cx="5583407" cy="3760788"/>
          </a:xfrm>
          <a:prstGeom prst="rect">
            <a:avLst/>
          </a:prstGeom>
        </p:spPr>
      </p:pic>
      <p:pic>
        <p:nvPicPr>
          <p:cNvPr id="5" name="Picture 4">
            <a:extLst>
              <a:ext uri="{FF2B5EF4-FFF2-40B4-BE49-F238E27FC236}">
                <a16:creationId xmlns:a16="http://schemas.microsoft.com/office/drawing/2014/main" id="{148C5CE6-48CA-4EE7-8B79-F1613B338421}"/>
              </a:ext>
            </a:extLst>
          </p:cNvPr>
          <p:cNvPicPr>
            <a:picLocks noChangeAspect="1"/>
          </p:cNvPicPr>
          <p:nvPr/>
        </p:nvPicPr>
        <p:blipFill>
          <a:blip r:embed="rId3"/>
          <a:stretch>
            <a:fillRect/>
          </a:stretch>
        </p:blipFill>
        <p:spPr>
          <a:xfrm>
            <a:off x="5927553" y="1960976"/>
            <a:ext cx="6181589" cy="3760788"/>
          </a:xfrm>
          <a:prstGeom prst="rect">
            <a:avLst/>
          </a:prstGeom>
        </p:spPr>
      </p:pic>
    </p:spTree>
    <p:extLst>
      <p:ext uri="{BB962C8B-B14F-4D97-AF65-F5344CB8AC3E}">
        <p14:creationId xmlns:p14="http://schemas.microsoft.com/office/powerpoint/2010/main" val="22932129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extLst>
              <a:ext uri="{837473B0-CC2E-450A-ABE3-18F120FF3D39}">
                <a1611:picAttrSrcUrl xmlns:a1611="http://schemas.microsoft.com/office/drawing/2016/11/main" r:id="rId3"/>
              </a:ext>
            </a:extLst>
          </a:blip>
          <a:srcRect/>
          <a:stretch>
            <a:fillRect l="-6000" t="2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8C20B-04F4-4235-B46E-E63337C183BC}"/>
              </a:ext>
            </a:extLst>
          </p:cNvPr>
          <p:cNvSpPr>
            <a:spLocks noGrp="1"/>
          </p:cNvSpPr>
          <p:nvPr>
            <p:ph type="title"/>
          </p:nvPr>
        </p:nvSpPr>
        <p:spPr/>
        <p:txBody>
          <a:bodyPr/>
          <a:lstStyle/>
          <a:p>
            <a:pPr algn="r"/>
            <a:r>
              <a:rPr lang="en-US" dirty="0">
                <a:solidFill>
                  <a:schemeClr val="bg1"/>
                </a:solidFill>
              </a:rPr>
              <a:t>Git Hub Repository</a:t>
            </a:r>
          </a:p>
        </p:txBody>
      </p:sp>
      <p:sp>
        <p:nvSpPr>
          <p:cNvPr id="3" name="Content Placeholder 2">
            <a:extLst>
              <a:ext uri="{FF2B5EF4-FFF2-40B4-BE49-F238E27FC236}">
                <a16:creationId xmlns:a16="http://schemas.microsoft.com/office/drawing/2014/main" id="{A6398B09-95E3-46E9-A48F-ED8A3A547FC5}"/>
              </a:ext>
            </a:extLst>
          </p:cNvPr>
          <p:cNvSpPr>
            <a:spLocks noGrp="1"/>
          </p:cNvSpPr>
          <p:nvPr>
            <p:ph idx="1"/>
          </p:nvPr>
        </p:nvSpPr>
        <p:spPr>
          <a:xfrm>
            <a:off x="5539971" y="2108202"/>
            <a:ext cx="6005484" cy="404090"/>
          </a:xfrm>
        </p:spPr>
        <p:txBody>
          <a:bodyPr>
            <a:normAutofit fontScale="92500"/>
          </a:bodyPr>
          <a:lstStyle/>
          <a:p>
            <a:r>
              <a:rPr lang="en-US" dirty="0">
                <a:solidFill>
                  <a:schemeClr val="bg1"/>
                </a:solidFill>
                <a:hlinkClick r:id="rId4">
                  <a:extLst>
                    <a:ext uri="{A12FA001-AC4F-418D-AE19-62706E023703}">
                      <ahyp:hlinkClr xmlns:ahyp="http://schemas.microsoft.com/office/drawing/2018/hyperlinkcolor" val="tx"/>
                    </a:ext>
                  </a:extLst>
                </a:hlinkClick>
              </a:rPr>
              <a:t>https://jagorman.github.io/Follow-the-Money-2.0/index.html</a:t>
            </a:r>
            <a:endParaRPr lang="en-US" dirty="0">
              <a:solidFill>
                <a:schemeClr val="bg1"/>
              </a:solidFill>
            </a:endParaRPr>
          </a:p>
        </p:txBody>
      </p:sp>
    </p:spTree>
    <p:extLst>
      <p:ext uri="{BB962C8B-B14F-4D97-AF65-F5344CB8AC3E}">
        <p14:creationId xmlns:p14="http://schemas.microsoft.com/office/powerpoint/2010/main" val="40926490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8825-E2E5-4F05-9530-AF82EE27B359}"/>
              </a:ext>
            </a:extLst>
          </p:cNvPr>
          <p:cNvSpPr>
            <a:spLocks noGrp="1"/>
          </p:cNvSpPr>
          <p:nvPr>
            <p:ph type="title"/>
          </p:nvPr>
        </p:nvSpPr>
        <p:spPr/>
        <p:txBody>
          <a:bodyPr/>
          <a:lstStyle/>
          <a:p>
            <a:r>
              <a:rPr lang="en-US" dirty="0"/>
              <a:t>Tableau</a:t>
            </a:r>
          </a:p>
        </p:txBody>
      </p:sp>
      <p:sp>
        <p:nvSpPr>
          <p:cNvPr id="3" name="Content Placeholder 2">
            <a:extLst>
              <a:ext uri="{FF2B5EF4-FFF2-40B4-BE49-F238E27FC236}">
                <a16:creationId xmlns:a16="http://schemas.microsoft.com/office/drawing/2014/main" id="{C45C0A83-243B-4729-8430-0905A385E39E}"/>
              </a:ext>
            </a:extLst>
          </p:cNvPr>
          <p:cNvSpPr>
            <a:spLocks noGrp="1"/>
          </p:cNvSpPr>
          <p:nvPr>
            <p:ph idx="1"/>
          </p:nvPr>
        </p:nvSpPr>
        <p:spPr/>
        <p:txBody>
          <a:bodyPr>
            <a:normAutofit fontScale="62500" lnSpcReduction="20000"/>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Tableau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Is a great visualization software with many complex components. The system is segmented into individual simple systems that must be purchased separately in order to have a fully transition program.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Researched alternate sources for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geomapping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to establish through google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Longitude and latitude of Districts House and Senate</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Longitude and Latitude of Donors or Map by address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Our Group Intended to have a Map for Kansas and Missouri with the current House and Senate Representatives with their total donations by election year and the names of their Top 10 Primary Contributors.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 Obtained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Legislators Names and Represented State as of January 2020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Total amount of Funds Donated and Campaign Funds </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Candidate Party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 Not Obtained or Incomplete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the candidate was voted out or retired the new Candidate had not been updated in the API data </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is not geographical data for the Candidates or the Contributors to add data to the Map and layer.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obtained is extensive and in multiple files to be tied together.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(Insert the Combined Mapping   vs the final mapping Kansas and Missouri Individually)</a:t>
            </a:r>
          </a:p>
          <a:p>
            <a:endParaRPr lang="en-US" dirty="0"/>
          </a:p>
        </p:txBody>
      </p:sp>
    </p:spTree>
    <p:extLst>
      <p:ext uri="{BB962C8B-B14F-4D97-AF65-F5344CB8AC3E}">
        <p14:creationId xmlns:p14="http://schemas.microsoft.com/office/powerpoint/2010/main" val="39225287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21AE-6836-418B-9DB5-7D921BCDC171}"/>
              </a:ext>
            </a:extLst>
          </p:cNvPr>
          <p:cNvSpPr>
            <a:spLocks noGrp="1"/>
          </p:cNvSpPr>
          <p:nvPr>
            <p:ph type="title"/>
          </p:nvPr>
        </p:nvSpPr>
        <p:spPr>
          <a:xfrm>
            <a:off x="1097280" y="286603"/>
            <a:ext cx="10058400" cy="618370"/>
          </a:xfrm>
        </p:spPr>
        <p:txBody>
          <a:bodyPr>
            <a:noAutofit/>
          </a:bodyPr>
          <a:lstStyle/>
          <a:p>
            <a:r>
              <a:rPr lang="en-US" sz="3600" dirty="0"/>
              <a:t>Combined		Kansas			Missouri</a:t>
            </a:r>
          </a:p>
        </p:txBody>
      </p:sp>
      <p:pic>
        <p:nvPicPr>
          <p:cNvPr id="4" name="Content Placeholder 3">
            <a:extLst>
              <a:ext uri="{FF2B5EF4-FFF2-40B4-BE49-F238E27FC236}">
                <a16:creationId xmlns:a16="http://schemas.microsoft.com/office/drawing/2014/main" id="{57AFCBE5-4B94-4798-AB0B-80095F307934}"/>
              </a:ext>
            </a:extLst>
          </p:cNvPr>
          <p:cNvPicPr>
            <a:picLocks noGrp="1" noChangeAspect="1"/>
          </p:cNvPicPr>
          <p:nvPr>
            <p:ph idx="1"/>
          </p:nvPr>
        </p:nvPicPr>
        <p:blipFill rotWithShape="1">
          <a:blip r:embed="rId2"/>
          <a:srcRect l="-518" t="7046" r="28802" b="-1795"/>
          <a:stretch/>
        </p:blipFill>
        <p:spPr>
          <a:xfrm>
            <a:off x="236298" y="1053330"/>
            <a:ext cx="4222581" cy="4977352"/>
          </a:xfrm>
          <a:prstGeom prst="rect">
            <a:avLst/>
          </a:prstGeom>
        </p:spPr>
      </p:pic>
      <p:pic>
        <p:nvPicPr>
          <p:cNvPr id="5" name="Picture 4">
            <a:extLst>
              <a:ext uri="{FF2B5EF4-FFF2-40B4-BE49-F238E27FC236}">
                <a16:creationId xmlns:a16="http://schemas.microsoft.com/office/drawing/2014/main" id="{7C11E805-44AF-4CE1-9941-B6B45290EA7E}"/>
              </a:ext>
            </a:extLst>
          </p:cNvPr>
          <p:cNvPicPr>
            <a:picLocks noChangeAspect="1"/>
          </p:cNvPicPr>
          <p:nvPr/>
        </p:nvPicPr>
        <p:blipFill rotWithShape="1">
          <a:blip r:embed="rId3"/>
          <a:srcRect l="2452" t="16456" r="27066" b="27283"/>
          <a:stretch/>
        </p:blipFill>
        <p:spPr>
          <a:xfrm>
            <a:off x="4458879" y="1504580"/>
            <a:ext cx="3412501" cy="4526102"/>
          </a:xfrm>
          <a:prstGeom prst="rect">
            <a:avLst/>
          </a:prstGeom>
        </p:spPr>
      </p:pic>
      <p:pic>
        <p:nvPicPr>
          <p:cNvPr id="6" name="Picture 5">
            <a:extLst>
              <a:ext uri="{FF2B5EF4-FFF2-40B4-BE49-F238E27FC236}">
                <a16:creationId xmlns:a16="http://schemas.microsoft.com/office/drawing/2014/main" id="{F899D1D5-B6B3-4BAA-8775-436C6DD2CCFB}"/>
              </a:ext>
            </a:extLst>
          </p:cNvPr>
          <p:cNvPicPr>
            <a:picLocks noChangeAspect="1"/>
          </p:cNvPicPr>
          <p:nvPr/>
        </p:nvPicPr>
        <p:blipFill rotWithShape="1">
          <a:blip r:embed="rId4"/>
          <a:srcRect l="2613" t="12783" r="37515" b="14640"/>
          <a:stretch/>
        </p:blipFill>
        <p:spPr>
          <a:xfrm>
            <a:off x="7965021" y="1053330"/>
            <a:ext cx="4128940" cy="4977352"/>
          </a:xfrm>
          <a:prstGeom prst="rect">
            <a:avLst/>
          </a:prstGeom>
        </p:spPr>
      </p:pic>
    </p:spTree>
    <p:extLst>
      <p:ext uri="{BB962C8B-B14F-4D97-AF65-F5344CB8AC3E}">
        <p14:creationId xmlns:p14="http://schemas.microsoft.com/office/powerpoint/2010/main" val="18490675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39A6-72C1-42E0-B501-CF16588957EB}"/>
              </a:ext>
            </a:extLst>
          </p:cNvPr>
          <p:cNvSpPr>
            <a:spLocks noGrp="1"/>
          </p:cNvSpPr>
          <p:nvPr>
            <p:ph type="title"/>
          </p:nvPr>
        </p:nvSpPr>
        <p:spPr>
          <a:xfrm>
            <a:off x="1097280" y="286604"/>
            <a:ext cx="8401827" cy="752084"/>
          </a:xfrm>
        </p:spPr>
        <p:txBody>
          <a:bodyPr>
            <a:normAutofit/>
          </a:bodyPr>
          <a:lstStyle/>
          <a:p>
            <a:r>
              <a:rPr lang="en-US" dirty="0" err="1"/>
              <a:t>Jupyter</a:t>
            </a:r>
            <a:r>
              <a:rPr lang="en-US" dirty="0"/>
              <a:t> Notebook</a:t>
            </a:r>
          </a:p>
        </p:txBody>
      </p:sp>
      <p:pic>
        <p:nvPicPr>
          <p:cNvPr id="4" name="Content Placeholder 3">
            <a:extLst>
              <a:ext uri="{FF2B5EF4-FFF2-40B4-BE49-F238E27FC236}">
                <a16:creationId xmlns:a16="http://schemas.microsoft.com/office/drawing/2014/main" id="{938E8046-CE89-4A69-B8D6-3E2001E5AED9}"/>
              </a:ext>
            </a:extLst>
          </p:cNvPr>
          <p:cNvPicPr>
            <a:picLocks noGrp="1" noChangeAspect="1"/>
          </p:cNvPicPr>
          <p:nvPr>
            <p:ph idx="1"/>
          </p:nvPr>
        </p:nvPicPr>
        <p:blipFill>
          <a:blip r:embed="rId2"/>
          <a:stretch>
            <a:fillRect/>
          </a:stretch>
        </p:blipFill>
        <p:spPr>
          <a:xfrm>
            <a:off x="652945" y="1287261"/>
            <a:ext cx="5046519" cy="4918230"/>
          </a:xfrm>
          <a:prstGeom prst="rect">
            <a:avLst/>
          </a:prstGeom>
        </p:spPr>
      </p:pic>
      <p:pic>
        <p:nvPicPr>
          <p:cNvPr id="6" name="Picture 5">
            <a:extLst>
              <a:ext uri="{FF2B5EF4-FFF2-40B4-BE49-F238E27FC236}">
                <a16:creationId xmlns:a16="http://schemas.microsoft.com/office/drawing/2014/main" id="{D725290B-7D0E-45ED-994D-165338072AC1}"/>
              </a:ext>
            </a:extLst>
          </p:cNvPr>
          <p:cNvPicPr>
            <a:picLocks noChangeAspect="1"/>
          </p:cNvPicPr>
          <p:nvPr/>
        </p:nvPicPr>
        <p:blipFill>
          <a:blip r:embed="rId3"/>
          <a:stretch>
            <a:fillRect/>
          </a:stretch>
        </p:blipFill>
        <p:spPr>
          <a:xfrm>
            <a:off x="5770484" y="1287261"/>
            <a:ext cx="5663953" cy="4918230"/>
          </a:xfrm>
          <a:prstGeom prst="rect">
            <a:avLst/>
          </a:prstGeom>
        </p:spPr>
      </p:pic>
    </p:spTree>
    <p:extLst>
      <p:ext uri="{BB962C8B-B14F-4D97-AF65-F5344CB8AC3E}">
        <p14:creationId xmlns:p14="http://schemas.microsoft.com/office/powerpoint/2010/main" val="35827313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80D5B-1635-4580-8ED5-DB03DAD2349F}"/>
              </a:ext>
            </a:extLst>
          </p:cNvPr>
          <p:cNvSpPr>
            <a:spLocks noGrp="1"/>
          </p:cNvSpPr>
          <p:nvPr>
            <p:ph type="title"/>
          </p:nvPr>
        </p:nvSpPr>
        <p:spPr/>
        <p:txBody>
          <a:bodyPr/>
          <a:lstStyle/>
          <a:p>
            <a:r>
              <a:rPr lang="en-US" dirty="0"/>
              <a:t>HTML</a:t>
            </a:r>
          </a:p>
        </p:txBody>
      </p:sp>
      <p:sp>
        <p:nvSpPr>
          <p:cNvPr id="3" name="Content Placeholder 2">
            <a:extLst>
              <a:ext uri="{FF2B5EF4-FFF2-40B4-BE49-F238E27FC236}">
                <a16:creationId xmlns:a16="http://schemas.microsoft.com/office/drawing/2014/main" id="{6D7DD009-BEDD-467D-8EA9-4E40F26D9E5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713474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{2AC0E6B1-B253-4D2C-81E5-240F6FE24084}tf22712842_win32</Template>
  <TotalTime>5984</TotalTime>
  <Words>370</Words>
  <Application>Microsoft Office PowerPoint</Application>
  <PresentationFormat>Widescreen</PresentationFormat>
  <Paragraphs>51</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Bookman Old Style</vt:lpstr>
      <vt:lpstr>Calibri</vt:lpstr>
      <vt:lpstr>Franklin Gothic Book</vt:lpstr>
      <vt:lpstr>Open Sans</vt:lpstr>
      <vt:lpstr>Symbol</vt:lpstr>
      <vt:lpstr>1_RetrospectVTI</vt:lpstr>
      <vt:lpstr>Follow the Money</vt:lpstr>
      <vt:lpstr>Overview</vt:lpstr>
      <vt:lpstr>Design Ideas for Kansas and Missouri</vt:lpstr>
      <vt:lpstr>Progress for HTML Kansas and Missouri</vt:lpstr>
      <vt:lpstr>Git Hub Repository</vt:lpstr>
      <vt:lpstr>Tableau</vt:lpstr>
      <vt:lpstr>Combined  Kansas   Missouri</vt:lpstr>
      <vt:lpstr>Jupyter Notebook</vt:lpstr>
      <vt:lpstr>HTML</vt:lpstr>
      <vt:lpstr>Machine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Follow the Money</dc:title>
  <dc:creator>Kate Field</dc:creator>
  <cp:lastModifiedBy>Kate Field</cp:lastModifiedBy>
  <cp:revision>35</cp:revision>
  <dcterms:created xsi:type="dcterms:W3CDTF">2021-05-21T18:40:35Z</dcterms:created>
  <dcterms:modified xsi:type="dcterms:W3CDTF">2021-06-29T21:52:03Z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